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4" r:id="rId4"/>
    <p:sldId id="268" r:id="rId5"/>
    <p:sldId id="258" r:id="rId6"/>
    <p:sldId id="267" r:id="rId7"/>
    <p:sldId id="269" r:id="rId8"/>
    <p:sldId id="270" r:id="rId9"/>
    <p:sldId id="271" r:id="rId10"/>
    <p:sldId id="275" r:id="rId11"/>
    <p:sldId id="260" r:id="rId12"/>
    <p:sldId id="261" r:id="rId13"/>
    <p:sldId id="263" r:id="rId14"/>
    <p:sldId id="264" r:id="rId15"/>
    <p:sldId id="265" r:id="rId16"/>
    <p:sldId id="266" r:id="rId17"/>
    <p:sldId id="280" r:id="rId18"/>
    <p:sldId id="273" r:id="rId19"/>
    <p:sldId id="281" r:id="rId20"/>
    <p:sldId id="282" r:id="rId21"/>
    <p:sldId id="278" r:id="rId22"/>
    <p:sldId id="279" r:id="rId23"/>
    <p:sldId id="283" r:id="rId24"/>
    <p:sldId id="277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33CCFF"/>
    <a:srgbClr val="CC99FF"/>
    <a:srgbClr val="00FF99"/>
    <a:srgbClr val="CCFF33"/>
    <a:srgbClr val="FFFF99"/>
    <a:srgbClr val="FFCC66"/>
    <a:srgbClr val="FF6600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 опасности</a:t>
            </a:r>
          </a:p>
        </c:rich>
      </c:tx>
      <c:layout>
        <c:manualLayout>
          <c:xMode val="edge"/>
          <c:yMode val="edge"/>
          <c:x val="0.26176903651598765"/>
          <c:y val="3.2105067452815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13526751001443"/>
          <c:y val="0.12251013366463373"/>
          <c:w val="0.74540681468309145"/>
          <c:h val="0.80765295640099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Разбитие по классам</c:v>
                </c:pt>
              </c:strCache>
            </c:strRef>
          </c:tx>
          <c:spPr>
            <a:solidFill>
              <a:srgbClr val="FF0000"/>
            </a:solidFill>
          </c:spPr>
          <c:explosion val="1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7F-4169-9538-BA9B270BA77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7F-4169-9538-BA9B270BA77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7F-4169-9538-BA9B270BA77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7F-4169-9538-BA9B270BA77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7F-4169-9538-BA9B270BA779}"/>
              </c:ext>
            </c:extLst>
          </c:dPt>
          <c:dLbls>
            <c:dLbl>
              <c:idx val="0"/>
              <c:layout>
                <c:manualLayout>
                  <c:x val="-3.8324797622416007E-3"/>
                  <c:y val="0.10216678574528747"/>
                </c:manualLayout>
              </c:layout>
              <c:tx>
                <c:rich>
                  <a:bodyPr/>
                  <a:lstStyle/>
                  <a:p>
                    <a:fld id="{182CFA13-CDE3-4DBB-993D-B7A931D8BEBA}" type="CATEGORYNAME">
                      <a:rPr lang="en-US" smtClean="0"/>
                      <a:pPr/>
                      <a:t>[ИМЯ КАТЕГОРИИ]</a:t>
                    </a:fld>
                    <a:fld id="{E7074FB7-EC87-4F85-9E00-72B53F3C98CA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7F-4169-9538-BA9B270BA77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9275627600641569E-2"/>
                  <c:y val="0.158582897639127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000565465219233"/>
                  <c:y val="-0.137415838124300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870992482663804"/>
                  <c:y val="-6.28608249143635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4767181467672828E-2"/>
                  <c:y val="0.14157735770104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77F-4169-9538-BA9B270BA7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 кл
</c:v>
                </c:pt>
                <c:pt idx="1">
                  <c:v>II кл</c:v>
                </c:pt>
                <c:pt idx="2">
                  <c:v>IIIкл</c:v>
                </c:pt>
                <c:pt idx="3">
                  <c:v>IV кл</c:v>
                </c:pt>
                <c:pt idx="4">
                  <c:v>б/к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34</c:v>
                </c:pt>
                <c:pt idx="2">
                  <c:v>115</c:v>
                </c:pt>
                <c:pt idx="3">
                  <c:v>84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77F-4169-9538-BA9B270BA77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81473272329831"/>
          <c:y val="0.89805802261281475"/>
          <c:w val="0.54192014680885447"/>
          <c:h val="0.10194197738718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надзора</a:t>
            </a:r>
          </a:p>
        </c:rich>
      </c:tx>
      <c:layout>
        <c:manualLayout>
          <c:xMode val="edge"/>
          <c:yMode val="edge"/>
          <c:x val="0.30502868362228264"/>
          <c:y val="3.2105067452815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560095985319801"/>
          <c:y val="0.12688809740819951"/>
          <c:w val="0.6437819764278665"/>
          <c:h val="0.749174851505444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Разбитие по классам</c:v>
                </c:pt>
              </c:strCache>
            </c:strRef>
          </c:tx>
          <c:spPr>
            <a:solidFill>
              <a:srgbClr val="FF6600"/>
            </a:solidFill>
          </c:spPr>
          <c:explosion val="9"/>
          <c:dPt>
            <c:idx val="0"/>
            <c:bubble3D val="0"/>
            <c:spPr>
              <a:solidFill>
                <a:srgbClr val="FFCC6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79-4FD5-BDA3-241A27D249F1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79-4FD5-BDA3-241A27D249F1}"/>
              </c:ext>
            </c:extLst>
          </c:dPt>
          <c:dPt>
            <c:idx val="2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79-4FD5-BDA3-241A27D249F1}"/>
              </c:ext>
            </c:extLst>
          </c:dPt>
          <c:dPt>
            <c:idx val="3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79-4FD5-BDA3-241A27D249F1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79-4FD5-BDA3-241A27D249F1}"/>
              </c:ext>
            </c:extLst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79-4FD5-BDA3-241A27D249F1}"/>
              </c:ext>
            </c:extLst>
          </c:dPt>
          <c:dPt>
            <c:idx val="6"/>
            <c:bubble3D val="0"/>
            <c:spPr>
              <a:solidFill>
                <a:srgbClr val="66FF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C79-4FD5-BDA3-241A27D249F1}"/>
              </c:ext>
            </c:extLst>
          </c:dPt>
          <c:dPt>
            <c:idx val="7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C79-4FD5-BDA3-241A27D249F1}"/>
              </c:ext>
            </c:extLst>
          </c:dPt>
          <c:dLbls>
            <c:dLbl>
              <c:idx val="0"/>
              <c:layout>
                <c:manualLayout>
                  <c:x val="-3.7031090562200671E-2"/>
                  <c:y val="0.1116353176884903"/>
                </c:manualLayout>
              </c:layout>
              <c:tx>
                <c:rich>
                  <a:bodyPr/>
                  <a:lstStyle/>
                  <a:p>
                    <a:fld id="{182CFA13-CDE3-4DBB-993D-B7A931D8BEBA}" type="CATEGORYNAME">
                      <a:rPr lang="ru-RU" smtClean="0"/>
                      <a:pPr/>
                      <a:t>[ИМЯ КАТЕГОРИИ]</a:t>
                    </a:fld>
                    <a:fld id="{E7074FB7-EC87-4F85-9E00-72B53F3C98CA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79-4FD5-BDA3-241A27D249F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330135460908405"/>
                  <c:y val="-6.23598994148467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C79-4FD5-BDA3-241A27D249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Г</c:v>
                </c:pt>
                <c:pt idx="1">
                  <c:v>ВМ</c:v>
                </c:pt>
                <c:pt idx="2">
                  <c:v>ОПК</c:v>
                </c:pt>
                <c:pt idx="3">
                  <c:v>М</c:v>
                </c:pt>
                <c:pt idx="4">
                  <c:v>РС</c:v>
                </c:pt>
                <c:pt idx="5">
                  <c:v>НХ</c:v>
                </c:pt>
                <c:pt idx="6">
                  <c:v>Х</c:v>
                </c:pt>
                <c:pt idx="7">
                  <c:v>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8</c:v>
                </c:pt>
                <c:pt idx="4">
                  <c:v>26</c:v>
                </c:pt>
                <c:pt idx="5">
                  <c:v>20</c:v>
                </c:pt>
                <c:pt idx="6">
                  <c:v>52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C79-4FD5-BDA3-241A27D249F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85292783465661"/>
          <c:y val="0.89941208887932855"/>
          <c:w val="0.59432615457775761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профилактических мероприятий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мероприятия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explosion val="18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Предостережения</c:v>
                </c:pt>
                <c:pt idx="1">
                  <c:v>Консультирования</c:v>
                </c:pt>
                <c:pt idx="2">
                  <c:v>Профилактические визиты </c:v>
                </c:pt>
                <c:pt idx="3">
                  <c:v>Информирования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207</c:v>
                </c:pt>
                <c:pt idx="2">
                  <c:v>6</c:v>
                </c:pt>
                <c:pt idx="3">
                  <c:v>62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КНМ</c:v>
                </c:pt>
                <c:pt idx="1">
                  <c:v>Количество выявленных нарушений</c:v>
                </c:pt>
                <c:pt idx="2">
                  <c:v>Количество постановлений </c:v>
                </c:pt>
                <c:pt idx="3">
                  <c:v>Количество взысканных административных штрафов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171</c:v>
                </c:pt>
                <c:pt idx="1">
                  <c:v>597</c:v>
                </c:pt>
                <c:pt idx="2">
                  <c:v>166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КНМ</c:v>
                </c:pt>
                <c:pt idx="1">
                  <c:v>Количество выявленных нарушений</c:v>
                </c:pt>
                <c:pt idx="2">
                  <c:v>Количество постановлений </c:v>
                </c:pt>
                <c:pt idx="3">
                  <c:v>Количество взысканных административных штрафов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</c:v>
                </c:pt>
                <c:pt idx="1">
                  <c:v>350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127376"/>
        <c:axId val="1188134992"/>
      </c:barChart>
      <c:catAx>
        <c:axId val="11881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134992"/>
        <c:crosses val="autoZero"/>
        <c:auto val="1"/>
        <c:lblAlgn val="ctr"/>
        <c:lblOffset val="100"/>
        <c:noMultiLvlLbl val="0"/>
      </c:catAx>
      <c:valAx>
        <c:axId val="11881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12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7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1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7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9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7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5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1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FA989F-96ED-433E-81EE-2A196F0073DE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0F6285-B9A7-4838-B76C-25E2B9E5BE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" y="353099"/>
            <a:ext cx="2028571" cy="2285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5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Анализ результатов правоприменительной практики </a:t>
            </a:r>
            <a:br>
              <a:rPr lang="ru-RU" sz="3600" b="1" dirty="0"/>
            </a:br>
            <a:r>
              <a:rPr lang="ru-RU" sz="3600" b="1" dirty="0"/>
              <a:t>контрольно-надзорной </a:t>
            </a:r>
            <a:r>
              <a:rPr lang="ru-RU" sz="3600" b="1"/>
              <a:t>деятельности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отдела </a:t>
            </a:r>
            <a:r>
              <a:rPr lang="ru-RU" sz="3600" b="1" dirty="0"/>
              <a:t>горного</a:t>
            </a:r>
            <a:r>
              <a:rPr lang="ru-RU" sz="3600" b="1"/>
              <a:t>, </a:t>
            </a:r>
            <a:r>
              <a:rPr lang="ru-RU" sz="3600" b="1" smtClean="0"/>
              <a:t>нефтехимического </a:t>
            </a:r>
            <a:r>
              <a:rPr lang="ru-RU" sz="3600" b="1" dirty="0"/>
              <a:t>и общепромышленного </a:t>
            </a:r>
            <a:r>
              <a:rPr lang="ru-RU" sz="3600" b="1"/>
              <a:t>надзора </a:t>
            </a:r>
            <a:r>
              <a:rPr lang="ru-RU" sz="3600" b="1" smtClean="0"/>
              <a:t>за </a:t>
            </a:r>
            <a:r>
              <a:rPr lang="ru-RU" sz="3600" b="1" dirty="0"/>
              <a:t>2025 год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903" y="57634"/>
            <a:ext cx="781175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1"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Межрегиональное технологическое управление Федеральной службы </a:t>
            </a:r>
            <a:br>
              <a:rPr kumimoji="1"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и атомному надзору</a:t>
            </a:r>
            <a:endParaRPr kumimoji="1" lang="en-US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2780" y="6007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2026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Сравнительная характеристика деятельности отдела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2024 год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028779"/>
              </p:ext>
            </p:extLst>
          </p:nvPr>
        </p:nvGraphicFramePr>
        <p:xfrm>
          <a:off x="4329430" y="1788391"/>
          <a:ext cx="6826250" cy="428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737360"/>
            <a:ext cx="3009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изменений показателей Отдела: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проведенных КНМ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2025 году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уменьшилось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22,2%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нарушений по результатам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проверок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уменьшилось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41,4%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бщее количество постановлений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уменьшилось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62,6%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бщее количество взысканных административных штрафов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уменьшилось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55,3%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9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76411" y="0"/>
            <a:ext cx="10058400" cy="145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нефтехимической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нефтеперерабатывающей промышленности (НХ)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340013"/>
              </p:ext>
            </p:extLst>
          </p:nvPr>
        </p:nvGraphicFramePr>
        <p:xfrm>
          <a:off x="624254" y="875713"/>
          <a:ext cx="11342077" cy="547337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569381"/>
                <a:gridCol w="1772696"/>
              </a:tblGrid>
              <a:tr h="3606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контролю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состояния промышленной безопасности организаций,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2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 проверки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Проверки с органами прокуратуры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Мероприятия, осуществляемые в режиме постоянного государственного надзора (проверочные мероприятия)</a:t>
                      </a:r>
                      <a:endParaRPr lang="ru-RU" sz="1200" i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(222)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Выявленные нарушения,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Выявленные нарушения по результатам плановых проверок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Выявленные нарушения по результатам проверок с органами прокуратуры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Выявленные нарушения по результатам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проверок в режиме постоянного государственного надзора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15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 сумма административных штрафов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числе: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</a:t>
                      </a:r>
                    </a:p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млн. 489 тыс. руб.)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9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1 статьи 9.1 КоАП РФ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млн. 531 тыс. руб.)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9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11 статьи 19.5 КоАП РФ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млн. 958 тыс. руб.)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мероприятия,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5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Информационные письма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5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Предостережения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5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Консультации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76411" y="0"/>
            <a:ext cx="10058400" cy="145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химической промышленности (Х)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33419"/>
              </p:ext>
            </p:extLst>
          </p:nvPr>
        </p:nvGraphicFramePr>
        <p:xfrm>
          <a:off x="738554" y="875713"/>
          <a:ext cx="11201400" cy="40472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50690"/>
                <a:gridCol w="1750710"/>
              </a:tblGrid>
              <a:tr h="3465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4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контролю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состояния промышленной безопасности организаций,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37">
                <a:tc>
                  <a:txBody>
                    <a:bodyPr/>
                    <a:lstStyle/>
                    <a:p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 проверки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8">
                <a:tc>
                  <a:txBody>
                    <a:bodyPr/>
                    <a:lstStyle/>
                    <a:p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Проверки с органами прокуратуры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Выявленные нарушения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 сумма административных штрафов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числе: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1 статьи 9.1 КоАП РФ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штраф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заменен на предупреждение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39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3 статьи 9.1 КоАП РФ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91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мероприятия,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9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Информационные письма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9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Предостережения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9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Консультации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0" y="280974"/>
            <a:ext cx="8985738" cy="1450757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за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год в рамках горных работ (Г), маркшейдерского контроля (МК), обращения взрывчатых материалов промышленного назначения (ВМ)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63" y="1943100"/>
            <a:ext cx="344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горных работ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мероприятий,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обобщения правоприменительной практики;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консультаций по телефону;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7120" y="1943100"/>
            <a:ext cx="33322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маркшейдерского контроля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мероприятий,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информирования;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консультаций по телефону.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выездных оценок соответствия соискателей лицензии лицензионным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выездная оценка соответствия лицензиата лицензионным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1677" y="1943100"/>
            <a:ext cx="3332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надзора за обращением взрывчатых материалов промышленного назначения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информирования;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обобщения правоприменительной практики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консультаций по телефону.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Принято решение 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разрешений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ведение работ со взрывчатыми материалами промышленного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Присвоено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буквенных индекса обозначающих номер организации ООО «ГИРС-сервис» для нанесения на гильзы электродетонаторов и капсюлей-детонаторов.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3096" y="0"/>
            <a:ext cx="3448904" cy="16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338" y="338300"/>
            <a:ext cx="12323884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год в рамках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надзора за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взрывопожароопасными объектами хранение и переработки растительного сырья (РС), за объектами металлургических производств (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), за транспортированием опасных веществ (Т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63" y="1943100"/>
            <a:ext cx="344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надзора за взрывопожароопасными объектами хранение и переработки растительного сырья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профилактическое мероприятие,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информирований;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обобщения правоприменительной практики;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консультаций по телефону;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предостережения.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семинара посредством видео-конференц-связи (ВКС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7120" y="1943100"/>
            <a:ext cx="3332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надзора за объектами металлургических производств 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мероприятий,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информирований;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обобщения правоприменительной практики;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консультаций по телефону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(5 по телефону, 20 с использованием мобильного приложения «Инспектор»;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предостережение.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плановое контрольное (надзорное) мероприятие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нарушений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 законодательства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1677" y="1943100"/>
            <a:ext cx="3332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надзора за транспортированием опасных веществ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мероприятие,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информирований;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обобщения правоприменительной практики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 по телефону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338" y="391054"/>
            <a:ext cx="12323884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за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год в рамках надзора 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предприятиями оборонно-промышленного комплекса (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), федерального государственного лицензионного контроля (надзора)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 по проведению экспертизы промышленной безопасности (ЭПБ)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62" y="1943100"/>
            <a:ext cx="5565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надзора за предприятиями оборонно-промышленного комплекса</a:t>
            </a:r>
          </a:p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мероприятий,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информирований;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обобщения правоприменительной практики;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консультации (11 с выездом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ОПО, 12 по телефону).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профилактическом мероприятии в отношении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«НИИ стали» с прокуратурой города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5631" y="1943100"/>
            <a:ext cx="5887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за 2025 год в рамках федерального государственного лицензионного контроля (надзора) 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деятельностью по проведению экспертизы промышленной безопасности</a:t>
            </a:r>
          </a:p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консультаций по телефону;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визитов;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внеплановых выездных оценок (24 соискателя лицензии и 15 лицензиата.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3974425"/>
            <a:ext cx="4079875" cy="27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182751" cy="1450757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применению норм КоАП РФ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205670"/>
              </p:ext>
            </p:extLst>
          </p:nvPr>
        </p:nvGraphicFramePr>
        <p:xfrm>
          <a:off x="631798" y="1846263"/>
          <a:ext cx="10989364" cy="3677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198829"/>
                <a:gridCol w="1790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административных дел,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Количество и сумма наложенных штрафов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13млн. 509 тыс. руб.)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Количество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административных штрафов замененных на предупреждения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протоколов, переданных на рассмотрение в подведомственные судебные органы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 сумма взысканных штрафов,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них: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млн. 860 тыс. руб.)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Сумма штрафов,</a:t>
                      </a: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уплаченная в половину наложенного штрафа </a:t>
                      </a:r>
                      <a:b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в соответствии с ч. 1.3-3 ст. 32.2 КоАП 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млн. 438 тыс. руб.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распоряжений об организации дела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 административном правонарушении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полученных из других органов</a:t>
                      </a:r>
                      <a:endParaRPr lang="ru-RU" sz="1200" b="1" i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2" y="0"/>
            <a:ext cx="4454768" cy="16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Отдела и Управления при проведении контрольной надзорной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lvl="0" indent="-228600" algn="just">
              <a:buClrTx/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разделом II Положения об МТУ Ростехнадзора, утвержденного приказом Ростехнадзора от 01.07.2022 № 205, территориальный орган осуществляет федеральный государственный лицензионный контроль (надзор) за деятельностью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проведению экспертизы промышленной безопасности. При этом только отдел горного, нефтехимического и общепромышленного надзора в соответствии с Положением об отделе 3.1, осуществляет данный вид государственного контроля. Отдел проводит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КНМ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лицензионные оценки в отношении экспертных организаций, в том числе и по видам надзора, не относящимся к компетенции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отдела 3.1.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рассмотреть вопрос актуализации Положений о надзорных отделах с целью расширения их полномочий в части лицензирования экспертных организаций в зависимости от вида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надзора.</a:t>
            </a:r>
          </a:p>
          <a:p>
            <a:pPr marL="342000" lvl="0" indent="342000" algn="just">
              <a:spcBef>
                <a:spcPts val="0"/>
              </a:spcBef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-230400" algn="just">
              <a:spcBef>
                <a:spcPts val="0"/>
              </a:spcBef>
              <a:buClrTx/>
              <a:buFont typeface="+mj-lt"/>
              <a:buAutoNum type="arabicPeriod" startAt="2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планировании деятельности отдела по проведению плановых КНМ на 2025 г., прокуратурой г. Москвы было отказано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согласовании предложенного Плана проверок в связи с отсутствием структурных единиц нормативно-правовых актов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соответствующих графах таблицы.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отметить, что в связи с отсутствием в перечне НПА, утвержденном приказом Ростехнадзора от 02.03.2021 № 81, соответствующих структурных единиц НПА, у сотрудников отдела не было возможности корректно отразить данные в Плане проверок.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расширить взаимодействие с Правовым управлением Ростехнадзора в части организации работы в рамках нормотворческой деятельности с целью внесения изменений в приказ Ростехнадзора от 02.03.2021 № 81 в виде включения соответствующих структурных единиц в НПА.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сообщаем, что в связи с тем, что проект планов проведения плановых КНМ на 2025 год не был согласован прокуратурой г. Москвы, в соответствии с представлением прокуратуры г. Москвы от 24.12.2024 № 7/2-01-2024 в отношении начальника отдела горного, нефтехимического и общепромышленного надзора Логвиненко Михаила Константиновича начата служебная проверка.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Отдела и Управления при проведении контрольной надзорной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2312"/>
          </a:xfrm>
        </p:spPr>
        <p:txBody>
          <a:bodyPr>
            <a:normAutofit/>
          </a:bodyPr>
          <a:lstStyle/>
          <a:p>
            <a:pPr marL="342900" lvl="0" indent="-230400" algn="just">
              <a:buClrTx/>
              <a:buFont typeface="+mj-lt"/>
              <a:buAutoNum type="arabicPeriod" startAt="3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основании разъяснений представителя органа прокуратуры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Москвы, полученных посредством телефонного звонка, контрольные (надзорные) мероприятия по проверке ранее выданного предписания подлежат согласованию уполномоченным органом после истечения всех сроков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предписании указано два и более срока) устранения выявленных нарушений,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также рекомендовано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единого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срока по всем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нарушениям.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отметить, что по результатам проверки Центрального аппарата Ростехнадзора, проведенной в 2023 г.,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МТУ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Ростехнадзора рекомендовано устанавливать разные сроки устранения нарушений, выявленных в ходе контрольных (надзорных) мероприятий,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характера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того, в соответствии с ч. 11 ст. 19.5 КоАП РФ срок привлечения юридического лица за невыполнение предписания составляет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месяца.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рекомендаций сотрудника органа прокуратуры г. Москвы для дальнейшего согласования внепланового контрольного (надзорного) мероприятия с целью контроля выполнения предписания (далее - КВП) создаст прецедент в виде нарушения вышеуказанных рекомендаций Центрального аппарата Ростехнадзора и невозможности проверки пунктов предписаний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месячный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того, в соответствии с ч. 1 ст. 93 Федерального закона № 248 при наличии обстоятельств, вследствие которых исполнение решения невозможно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установленные сроки, уполномоченное должностное лицо контрольного (надзорного) органа может отсрочить исполнение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связи с этим появился проблемный вопрос в части оформления решения о проведении внепланового контрольного (надзорного) мероприятия, предусмотренного Федеральным законом № 248, с целью согласования проверок КВП с прокуратурой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Москвы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соблюдения позиции Центрального аппарата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Ростехнадзора.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того, при получении отказа прокуратуры в согласовании проведения контрольного (надзорного) мероприятия (например, отказ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формальным признакам «Несоблюдение требований, установленных настоящим Федеральным законом,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оформлению решения контрольного (надзорного) органа о проведении внепланового контрольного (надзорного) мероприятия») не указываются конкретные требования, которые не соблюдены, в связи с чем возникают сложности при устранении замечаний  с целью повторного направления на согласование решения о проведении контрольного (надзорного) мероприятия.</a:t>
            </a:r>
          </a:p>
          <a:p>
            <a:pPr marL="228600" lvl="0" indent="-228600" algn="just">
              <a:buFont typeface="+mj-lt"/>
              <a:buAutoNum type="arabicPeriod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Отдела и Управления при проведении контрольной надзорной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2312"/>
          </a:xfrm>
        </p:spPr>
        <p:txBody>
          <a:bodyPr>
            <a:normAutofit/>
          </a:bodyPr>
          <a:lstStyle/>
          <a:p>
            <a:pPr marL="342000" lvl="0" indent="-230400" algn="just">
              <a:buClrTx/>
              <a:buFont typeface="+mj-lt"/>
              <a:buAutoNum type="arabicPeriod" startAt="4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Еще одним проблемным вопросом является невозможность контроля устранения нарушений, выявленных по результатам участия сотрудниками МТУ Ростехнадзора в проверочных мероприятиях органов прокуратуры, поскольку по итогам данных проверок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ст. 24 Федерального закона от 17.01.1992 № 2202-1 «О прокуратуре РФ» прокурором или его заместителем вносится представление (в адрес контролируемого лица) об устранении нарушения закона. В течение месяца со дня внесения представления должны быть приняты конкретные меры по устранению допущенных нарушений закона, их причин и условий, им способствующих;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результатах принятых мер должно быть сообщено прокурору в письменной форме. </a:t>
            </a:r>
          </a:p>
          <a:p>
            <a:pPr marL="342000" lvl="0" indent="342000" algn="just">
              <a:spcBef>
                <a:spcPts val="0"/>
              </a:spcBef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изложенного, предлагаем расширить взаимодействие с органами прокуратуры и Правового управления Ростехнадзора с целью выработки единого подхода к реализации полномочий МТУ Ростехнадзора по организации и проведению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КНМ в части проверки выполнения ранее выданных предписаний, а также возможности осуществлять мониторинг устранения нарушений, отраженных в представлениях прокуроров.</a:t>
            </a:r>
          </a:p>
          <a:p>
            <a:pPr marL="228600" lvl="0" indent="-228600" algn="just">
              <a:buFont typeface="+mj-lt"/>
              <a:buAutoNum type="arabicPeriod" startAt="4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 startAt="4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 startAt="4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69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Классификация, поднадзорных объектов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7">
            <a:extLst>
              <a:ext uri="{FF2B5EF4-FFF2-40B4-BE49-F238E27FC236}">
                <a16:creationId xmlns:a16="http://schemas.microsoft.com/office/drawing/2014/main" xmlns="" id="{FF4D2066-D461-41CD-AEA5-BFAC5D9DA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267175"/>
              </p:ext>
            </p:extLst>
          </p:nvPr>
        </p:nvGraphicFramePr>
        <p:xfrm>
          <a:off x="196361" y="1615978"/>
          <a:ext cx="4714702" cy="449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757365"/>
              </p:ext>
            </p:extLst>
          </p:nvPr>
        </p:nvGraphicFramePr>
        <p:xfrm>
          <a:off x="7016799" y="2414235"/>
          <a:ext cx="4210979" cy="3029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62298"/>
                <a:gridCol w="474489"/>
                <a:gridCol w="534783"/>
                <a:gridCol w="724404"/>
                <a:gridCol w="530414"/>
                <a:gridCol w="584591"/>
              </a:tblGrid>
              <a:tr h="869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надзора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</a:t>
                      </a:r>
                      <a:r>
                        <a:rPr lang="ru-RU" sz="10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Б/к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             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252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совершенствованию работы Отдела </a:t>
            </a:r>
            <a:r>
              <a:rPr lang="ru-R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2312"/>
          </a:xfrm>
        </p:spPr>
        <p:txBody>
          <a:bodyPr>
            <a:normAutofit/>
          </a:bodyPr>
          <a:lstStyle/>
          <a:p>
            <a:pPr marL="228600" lvl="0" indent="-228600" algn="just">
              <a:buFont typeface="+mj-lt"/>
              <a:buAutoNum type="arabicPeriod" startAt="4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 startAt="4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 startAt="4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584" y="1845733"/>
            <a:ext cx="99950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целях улучшения результатов и совершенствования работы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Отдела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Управления предлагаем: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правильностью идентификации опасных производственных объектов, проведенной поднадзорными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организациями;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наблюдение за состоянием технических устройств, состоянием конструкций зданий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сооружений;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повышенное внимание на ведение эксплуатирующими организациями эксплуатационной документации, разработанной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предприятии;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осуществлением поднадзорными организациями производственного контроля на опасных производственных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объектах;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уделить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выполнению подконтрольными организациями компенсирующих мероприятий, предусмотренных заключением экспертизы промышленной безопасности, при условии выполнения которых разрешается дальнейшая эксплуатация зданий и сооружений на опасном производственном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объекте;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снижения административной нагрузки на контролируемые лица углубить работу по профилактике нарушений обязательных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в части подготовки писем и отчетов, особое внимание обращать на письма и сведения, направляемые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аппарат Ростехнадзора, органы прокуратуры и органы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консультирования с поднадзорными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эксплуатирующими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ОПО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класса в формате видеоконференций для проведения анализа выявленных нарушений требований промышленной безопасности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руководящим составом предприятия, а также с должностными лицами, привлеченными к административной ответственности совершившие данные правонарушения.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38461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30" y="167055"/>
            <a:ext cx="9402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Фактическое выполнение задач, запланированных 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47" y="1094795"/>
            <a:ext cx="113069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период 2025 года из 3-х плановых проведено 2 КНМ в отношении АО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-МНПЗ», ООО «Алю Сорт». В ходе проведения планового контрольного (надзорного) мероприятия в отношении ООО «Первая военно-инженерная компания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Досааф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(КНМ 77250191000015299954) установлено, что проведение контрольного (надзорного) мероприятия является невозможным в связи с отсутствием контролируемого лица по месту нахождения (осуществления деятельности) 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Проведена частичная перерегистрации опасных производственных объектов, эксплуатируемых медицинскими организациями в установленном законодательством РФ порядке, с последующим проведением лицензирования опасных производственных объектов (внесение изменений в ранее выданную лицензию с учетом добавления вида работ «хранение опасных веществ»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новых адресов деятельности).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50 %.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рамках осуществления постоянного государственного контроля (надзора) на опасных производственных объектах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класса опасности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утвержденными графиками проведения контрольных (надзорных) действий проведено 122 мероприятий на Площадке производства нефтепродуктов из нефти АО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-МНПЗ», 43 мероприятий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Площадке производства полипропилена ООО «НПП «Нефтехимия»,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на Участке транспортирования опасных веществ (Московского центра отгрузки нефтепродуктов). Кроме того, при осуществлении постоянного государственного надзора предусмотрен контроль исполнения выданных предписаний об устранении выявленных нарушений.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обеспечено выполнение программы профилактики нарушений обязательных требований в рамках федерального государственного надзора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 промышленной безопасности. Объявлено 14 предостережений; проведено 207 консультирований с поднадзорными организациями, проведено 62 информирования посредством рассылки писем поднадзорным (подконтрольным) организациям.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Проводилась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по дальнейшему осуществлению взаимодействия с организациями, эксплуатирующими опасные производственные объекты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комплекса «Байконур» в части идентификации опасных производственных объектов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их перерегистрации/исключения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Реестра.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выполнен на 50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Проводилась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идентификации опасных производственных объектов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 опасности на территории комплекса «Байконур», установлению постоянного государственного надзора и реализации осуществления выездных мероприятий на территорию комплекса «Байконур». Пункт выполнен на 0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Проводилась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в рамках нормотворческой деятельности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актуализации Федеральных норм и правил в 2025 году, а также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анализу проблемных вопросов, связанных с контрольный (надзорной) деятельностью, для включения информации в нормативно-правовые акты.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и проанализировано все 111 поступивших  сведений об организации производственного контроля за соблюдением требований промышленной безопасности за 2025 год, а также осуществлялся анализ и подготовка еженедельных, ежемесячных, ежеквартальных, годовых отчетов.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marL="342900" indent="-342900" algn="just">
              <a:buFontTx/>
              <a:buAutoNum type="arabicPeriod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2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30" y="167055"/>
            <a:ext cx="9402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Фактическое выполнение задач, запланированных 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47" y="1094795"/>
            <a:ext cx="11306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9. Сотрудники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отдела горного, нефтехимического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общепромышленного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надзора приняли участие в 19 учебно-тренировочных мероприятиях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ГУ МЧС г. Москвы.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 Выполнялся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в части подготовки писем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отчетов, особое внимание обращалось на письма и сведения, направляемые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центральный аппарат Ростехнадзора, органы прокуратуры и органы власти.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11. Должностным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лицам отдела осуществлялось наполнение ЦП АИС Ростехнадзора, вносились сведения в информационные системы (ЕРКНМ, ГИС ТОР КНД) о контрольных (надзорных) и профилактических мероприятиях.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 Контрольные (надзорные) дела формируются в установленном порядке (согласно приказу МТУ Ростехнадзора от 28.05.2024 № ПР-200-85-о) Осуществлялся контроль формирование надзорных дел заместителями отдела горного, нефтехимического и общепромышленного надзора контролировало.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13. Рассмотрено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115 планов развития горных работ по видам полезных ископаемых в установленные законодательством сроки.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</a:t>
            </a:r>
            <a:b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на 100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14. Пройдена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диспансеризация всеми сотрудниками отдела, справка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прохождении представлена в отдел государственной службы и кадров.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Сотрудниками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пройдены 7 курсов по повышению квалификации (запланировано 5). </a:t>
            </a:r>
            <a:r>
              <a:rPr 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16. Активизирована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по направлению оборонно-промышленного комплекса (далее – ОПК), провести ревизию поднадзорных объектов ОПК. Принято участия сотрудников отдела в мероприятиях, проводимых прокуратурой в отношении объектов ОПК.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17.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целях исключения из государственного реестра ОПО, утративших признаки опасности проведен анализ информации о состоянии строительства инженерных коммуникаций различного функционального назначения и объектов транспортного строительства.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</a:t>
            </a:r>
            <a:b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на 100%. </a:t>
            </a:r>
          </a:p>
          <a:p>
            <a:pPr algn="just"/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2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30" y="167055"/>
            <a:ext cx="9402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Фактическое выполнение задач, запланированных 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747" y="1094795"/>
            <a:ext cx="113069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18.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отношении организаций, эксплуатирующих ОПО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направлению растительного сырья (РС) проведено 2 семинара посредством видео-конференц-связи (ВКС) с участием сотрудников отдела общего промышленного надзора по Смоленской области, Управления промышленной политики Департамента инвестиционной и промышленной политики г. Москвы и поднадзорных (подконтрольных) организаций (10.06.2025 на тему: «Соблюдение требований промышленной безопасности при эксплуатации опасных производственных объектов хранения и переработки растительного сырья»; 03.12.2025 на тему «Обеспечение промышленной безопасности при хранении и переработке растительного сырья.   В соответствии с приказом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МТУ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Ростехнадзора от 11.02.2025 № ПР-200-29-о, проведены  профилактические мероприятия (консультирований) в отношении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 организаций  Аварий и случаев производственного травматизма на ОПО хранения и переработки растительного сырья в 2025 году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зарегистрировано.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 </a:t>
            </a:r>
          </a:p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19. Курирующими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заместителями начальника отдела обеспечен контроль за своевременностью и достоверностью представляемых документов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выполнению поднадзорными организациями пунктов предписаний.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на 100%. </a:t>
            </a:r>
          </a:p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20. Проводилась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совместная с отделом государственной службы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кадров работа по укомплектованности кадров по видам надзора.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 выполнен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50%. 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процент выполнения планируемых задач 2025 год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Отделом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1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83747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4188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69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Классификация, поднадзорных объектов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660320"/>
              </p:ext>
            </p:extLst>
          </p:nvPr>
        </p:nvGraphicFramePr>
        <p:xfrm>
          <a:off x="1222131" y="2086556"/>
          <a:ext cx="3235569" cy="3766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2355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Виды надзора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надзора за объектами горнорудной                     и нерудной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промышленности (строительство подземных сооружений                                                                 различного функционального назначения)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 - надзор за обращением взрывчатых материалов промышленного назначения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ОПК - надзора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предприятиями оборонно-промышленного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 - надзор за объектами металлургических производств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 - надзор за взрывопожароопасными объектами хранение и переработки растительного сырья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НХ – надзор в области нефтехимической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нефтеперерабатывающей промышленности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надзор в области химической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промышленности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 - надзор за транспортированием опасных веществ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Объект 7">
            <a:extLst>
              <a:ext uri="{FF2B5EF4-FFF2-40B4-BE49-F238E27FC236}">
                <a16:creationId xmlns:a16="http://schemas.microsoft.com/office/drawing/2014/main" xmlns="" id="{0E5760AB-7387-40C8-8AF4-8FB42D400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609153"/>
              </p:ext>
            </p:extLst>
          </p:nvPr>
        </p:nvGraphicFramePr>
        <p:xfrm>
          <a:off x="5587218" y="1884150"/>
          <a:ext cx="506369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2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Аварийность и травматизм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95" y="1836209"/>
            <a:ext cx="10885170" cy="4023360"/>
          </a:xfrm>
        </p:spPr>
        <p:txBody>
          <a:bodyPr/>
          <a:lstStyle/>
          <a:p>
            <a:pPr marL="201168" lvl="1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 году на поднадзорных объектах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ни одного учетного случая аварийности, связанной с нарушением технологических процессов, ни одного случая производственного смертельного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травматизма.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предотвращения возможных инцидентов отдел активно проводил профилактические мероприятия: информировал организации через сайт МТУ Ростехнадзора и прямые письма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потенциальных рисках, включая неблагоприятные погодные условия и угрозы террористического характера. Также велся постоянный мониторинг организационно-технических мер, направленных на повышение защищённости опасных производственных объектов.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73881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 проведенных контрольных (надзорных) мероприятиях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845734"/>
            <a:ext cx="2278965" cy="4023360"/>
          </a:xfrm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</a:p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контрольных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надзорных) мероприятия (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далее – КНМ),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 </a:t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плановых; </a:t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внеплановых по согласованию с органами прокуратуры; </a:t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 режиме постоянного государственного надзора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13637" y="1737360"/>
            <a:ext cx="238271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нарушений обязательных требований промышленной безопасности, наложено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административных штрафов</a:t>
            </a:r>
          </a:p>
          <a:p>
            <a:pPr marL="0" indent="0"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них: </a:t>
            </a:r>
            <a:b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штрафов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сумму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509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0" indent="0"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административных штрафов заменены </a:t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предупреждения.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26480" y="2171049"/>
            <a:ext cx="226138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режиме постоянного государственного надзора согласно графикам проведения мероприятий по контролю, утверждённых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приказами МТУ Ростехнадзора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проведено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КНМ, включающих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себя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проверочных мероприятия и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контрольно-надзорных действий в отношении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опасных производственных объектов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класса опасности.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512711" y="2171049"/>
            <a:ext cx="264296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Рассмотрены и согласованы 115 ПРГР из них: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ПРГР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(6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 общераспространенным полезным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ископаемым, 4 по подземным водам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1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углеводородному сырью);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ПРГР.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182751" cy="145075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 проведённых профилактических мероприятиях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25974"/>
              </p:ext>
            </p:extLst>
          </p:nvPr>
        </p:nvGraphicFramePr>
        <p:xfrm>
          <a:off x="5897563" y="1737360"/>
          <a:ext cx="366846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7280" y="1969476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Объявлено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предостережений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недопустимости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 обязательных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телефону и на личном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профилактических визитов в формате беседы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средств дистанционного взаимодействия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контролируемым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информирования посредством рассылки писем поднадзорным (подконтрольным) организациям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0"/>
            <a:ext cx="4210050" cy="16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995" y="0"/>
            <a:ext cx="6837045" cy="145075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работе в информационных системах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845734"/>
            <a:ext cx="11477625" cy="4023360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Внесено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5298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заключений экспертиз промышленной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 в реестр поступивших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 (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ЕПГУ посчитать за отдел нет возможности, только за Управление в целом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Рассмотрено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139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отчетов о производственном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 (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отчета направлены на  доработку);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рамках постоянного государственного надзора (включая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222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надзорных мероприятия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Выдали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разрешения на ведение работ со взрывчатыми материалами промышленного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Рассмотрено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планов развития горных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04" y="-96779"/>
            <a:ext cx="2710121" cy="20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мероприятия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170170" cy="402336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Принято участие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прокурорских проверках. Выявлено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нарушения требований законодательства.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(консультации, КНМ, профилактический визит) с помощью мобильного приложения «Инспектор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комплексных учениях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Главным управлением МЧС России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г. Москве по подтверждению к действиям по локализации и ликвидации разливов нефти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нефтепродуктов.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заявлению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34150" y="1815043"/>
            <a:ext cx="48882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ведомственным наградам приставлены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следующие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сотрудники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Гизатов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Руслан 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Тимрович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благодарность Руководителя Ростехнадзора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Трембицкого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А.В.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дню химика;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Шахсуварова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Юлия Сергеевна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благодарность Руководителя Ростехнадзора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Трембицкого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А.В.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дню химика.</a:t>
            </a:r>
          </a:p>
        </p:txBody>
      </p:sp>
    </p:spTree>
    <p:extLst>
      <p:ext uri="{BB962C8B-B14F-4D97-AF65-F5344CB8AC3E}">
        <p14:creationId xmlns:p14="http://schemas.microsoft.com/office/powerpoint/2010/main" val="11176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941695" cy="145075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работе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обращениями граждан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отчётный период поступило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            из них: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закончены всесторонним, полным рассмотрением (без нарушения сроков)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перенаправлены по компетенции в органы исполнительной власти.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Основная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поступивших обращений касается разъяснения вопросов соблюдения требований промышленной безопасности, идентификации опасных производственных объектов и аттестации.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0"/>
            <a:ext cx="3620750" cy="18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</TotalTime>
  <Words>1453</Words>
  <Application>Microsoft Office PowerPoint</Application>
  <PresentationFormat>Широкоэкранный</PresentationFormat>
  <Paragraphs>334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Ретро</vt:lpstr>
      <vt:lpstr>Анализ результатов правоприменительной практики  контрольно-надзорной деятельности  отдела горного, нефтехимического и общепромышленного надзора за 2025 год</vt:lpstr>
      <vt:lpstr>Классификация, поднадзорных объектов</vt:lpstr>
      <vt:lpstr>Классификация, поднадзорных объектов</vt:lpstr>
      <vt:lpstr>Аварийность и травматизм</vt:lpstr>
      <vt:lpstr>Сведения о проведенных контрольных (надзорных) мероприятиях</vt:lpstr>
      <vt:lpstr>Сведения о проведённых профилактических мероприятиях</vt:lpstr>
      <vt:lpstr>Информация о работе в информационных системах</vt:lpstr>
      <vt:lpstr>Иные мероприятия</vt:lpstr>
      <vt:lpstr>Информация о работе  с обращениями граждан</vt:lpstr>
      <vt:lpstr>Сравнительная характеристика деятельности отдела  за 2024 год и 2025 год</vt:lpstr>
      <vt:lpstr>Презентация PowerPoint</vt:lpstr>
      <vt:lpstr>Презентация PowerPoint</vt:lpstr>
      <vt:lpstr>Показатели за 2025 год в рамках горных работ (Г), маркшейдерского контроля (МК), обращения взрывчатых материалов промышленного назначения (ВМ)</vt:lpstr>
      <vt:lpstr>Показатели за 2025 год в рамках надзора за взрывопожароопасными объектами хранение и переработки растительного сырья (РС), за объектами металлургических производств (М), за транспортированием опасных веществ (Т).</vt:lpstr>
      <vt:lpstr>Показатели за 2025 год в рамках надзора   за предприятиями оборонно-промышленного комплекса (ОПК), федерального государственного лицензионного контроля (надзора)  за деятельностью по проведению экспертизы промышленной безопасности (ЭПБ)</vt:lpstr>
      <vt:lpstr>Организация работы  по применению норм КоАП РФ</vt:lpstr>
      <vt:lpstr>Проблемные вопросы Отдела и Управления при проведении контрольной надзорной деятельности</vt:lpstr>
      <vt:lpstr>Проблемные вопросы Отдела и Управления при проведении контрольной надзорной деятельности</vt:lpstr>
      <vt:lpstr>Проблемные вопросы Отдела и Управления при проведении контрольной надзорной деятельности</vt:lpstr>
      <vt:lpstr>Предложения по совершенствованию работы Отдела  и Управления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отдела горного, нефтехимического и общепромышленного надзора за 2024 год</dc:title>
  <dc:creator>gornoteh08</dc:creator>
  <cp:lastModifiedBy>Корсунов Александр Владимрович</cp:lastModifiedBy>
  <cp:revision>97</cp:revision>
  <cp:lastPrinted>2025-01-29T10:39:53Z</cp:lastPrinted>
  <dcterms:created xsi:type="dcterms:W3CDTF">2025-01-27T07:08:01Z</dcterms:created>
  <dcterms:modified xsi:type="dcterms:W3CDTF">2026-03-03T12:30:15Z</dcterms:modified>
</cp:coreProperties>
</file>